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7" r:id="rId1"/>
  </p:sldMasterIdLst>
  <p:notesMasterIdLst>
    <p:notesMasterId r:id="rId15"/>
  </p:notesMasterIdLst>
  <p:sldIdLst>
    <p:sldId id="257" r:id="rId2"/>
    <p:sldId id="258" r:id="rId3"/>
    <p:sldId id="277" r:id="rId4"/>
    <p:sldId id="276" r:id="rId5"/>
    <p:sldId id="261" r:id="rId6"/>
    <p:sldId id="266" r:id="rId7"/>
    <p:sldId id="267" r:id="rId8"/>
    <p:sldId id="268" r:id="rId9"/>
    <p:sldId id="269" r:id="rId10"/>
    <p:sldId id="270" r:id="rId11"/>
    <p:sldId id="274" r:id="rId12"/>
    <p:sldId id="273" r:id="rId13"/>
    <p:sldId id="27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00"/>
    <a:srgbClr val="00FFFF"/>
    <a:srgbClr val="7000FF"/>
    <a:srgbClr val="FF5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FC2659-4199-4849-B845-CE62D4366FD4}" type="doc">
      <dgm:prSet loTypeId="urn:microsoft.com/office/officeart/2008/layout/LinedList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1F2C1C74-60CD-4873-A9E2-946B99F5997F}">
      <dgm:prSet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VisualStudio</a:t>
          </a:r>
          <a:r>
            <a:rPr lang="en-US" dirty="0"/>
            <a:t> - </a:t>
          </a:r>
          <a:r>
            <a:rPr lang="en-US" dirty="0">
              <a:latin typeface="Calibri Light" panose="020F0302020204030204"/>
            </a:rPr>
            <a:t>Для создания логики и кода приложения</a:t>
          </a:r>
          <a:endParaRPr lang="en-US" dirty="0"/>
        </a:p>
      </dgm:t>
    </dgm:pt>
    <dgm:pt modelId="{CBE75F9D-17C2-4E27-88D9-B3C19C6BA081}" type="parTrans" cxnId="{A2622EE2-4BB0-4539-9CF7-B89CFFFEF229}">
      <dgm:prSet/>
      <dgm:spPr/>
      <dgm:t>
        <a:bodyPr/>
        <a:lstStyle/>
        <a:p>
          <a:endParaRPr lang="en-US"/>
        </a:p>
      </dgm:t>
    </dgm:pt>
    <dgm:pt modelId="{06D982B1-C8EF-41D3-AD85-846529864968}" type="sibTrans" cxnId="{A2622EE2-4BB0-4539-9CF7-B89CFFFEF229}">
      <dgm:prSet/>
      <dgm:spPr/>
      <dgm:t>
        <a:bodyPr/>
        <a:lstStyle/>
        <a:p>
          <a:endParaRPr lang="en-US"/>
        </a:p>
      </dgm:t>
    </dgm:pt>
    <dgm:pt modelId="{2592B29C-F96C-4A9D-BEF8-E49135D99409}">
      <dgm:prSet/>
      <dgm:spPr/>
      <dgm:t>
        <a:bodyPr/>
        <a:lstStyle/>
        <a:p>
          <a:pPr rtl="0"/>
          <a:r>
            <a:rPr lang="en-US" dirty="0"/>
            <a:t>SQL Server Management Studio -</a:t>
          </a:r>
          <a:r>
            <a:rPr lang="en-US" dirty="0">
              <a:latin typeface="Calibri Light" panose="020F0302020204030204"/>
            </a:rPr>
            <a:t> Для создания ERD-диаграммы.</a:t>
          </a:r>
          <a:endParaRPr lang="en-US" dirty="0"/>
        </a:p>
      </dgm:t>
    </dgm:pt>
    <dgm:pt modelId="{8DEE98B1-3140-4835-B911-00CE17594A1A}" type="parTrans" cxnId="{82B096A8-E3A6-4322-A26E-996089144803}">
      <dgm:prSet/>
      <dgm:spPr/>
      <dgm:t>
        <a:bodyPr/>
        <a:lstStyle/>
        <a:p>
          <a:endParaRPr lang="en-US"/>
        </a:p>
      </dgm:t>
    </dgm:pt>
    <dgm:pt modelId="{293A08A7-6541-4BD5-8AAF-A7AFE0575FA7}" type="sibTrans" cxnId="{82B096A8-E3A6-4322-A26E-996089144803}">
      <dgm:prSet/>
      <dgm:spPr/>
      <dgm:t>
        <a:bodyPr/>
        <a:lstStyle/>
        <a:p>
          <a:endParaRPr lang="en-US"/>
        </a:p>
      </dgm:t>
    </dgm:pt>
    <dgm:pt modelId="{E7641740-8F3A-48F2-9B78-3764659259CC}">
      <dgm:prSet/>
      <dgm:spPr/>
      <dgm:t>
        <a:bodyPr/>
        <a:lstStyle/>
        <a:p>
          <a:pPr rtl="0"/>
          <a:endParaRPr lang="en-US" dirty="0"/>
        </a:p>
      </dgm:t>
    </dgm:pt>
    <dgm:pt modelId="{872D6AB0-A257-4CE1-81FF-8AC47779EC07}" type="parTrans" cxnId="{BC39FF15-F192-4A91-83A4-00C2D7F5FBC4}">
      <dgm:prSet/>
      <dgm:spPr/>
      <dgm:t>
        <a:bodyPr/>
        <a:lstStyle/>
        <a:p>
          <a:endParaRPr lang="en-US"/>
        </a:p>
      </dgm:t>
    </dgm:pt>
    <dgm:pt modelId="{2BAB37B5-F22E-457F-8057-32BF465CD856}" type="sibTrans" cxnId="{BC39FF15-F192-4A91-83A4-00C2D7F5FBC4}">
      <dgm:prSet/>
      <dgm:spPr/>
      <dgm:t>
        <a:bodyPr/>
        <a:lstStyle/>
        <a:p>
          <a:endParaRPr lang="en-US"/>
        </a:p>
      </dgm:t>
    </dgm:pt>
    <dgm:pt modelId="{B69B19FD-BC54-406A-9EAE-EED483D1C67B}" type="pres">
      <dgm:prSet presAssocID="{EEFC2659-4199-4849-B845-CE62D4366FD4}" presName="vert0" presStyleCnt="0">
        <dgm:presLayoutVars>
          <dgm:dir/>
          <dgm:animOne val="branch"/>
          <dgm:animLvl val="lvl"/>
        </dgm:presLayoutVars>
      </dgm:prSet>
      <dgm:spPr/>
    </dgm:pt>
    <dgm:pt modelId="{BA46CF1B-C9B5-49D2-9AF4-5A4FDAA9C9FB}" type="pres">
      <dgm:prSet presAssocID="{1F2C1C74-60CD-4873-A9E2-946B99F5997F}" presName="thickLine" presStyleLbl="alignNode1" presStyleIdx="0" presStyleCnt="3"/>
      <dgm:spPr/>
    </dgm:pt>
    <dgm:pt modelId="{D2BDF332-2F30-4361-AE27-F655484B6266}" type="pres">
      <dgm:prSet presAssocID="{1F2C1C74-60CD-4873-A9E2-946B99F5997F}" presName="horz1" presStyleCnt="0"/>
      <dgm:spPr/>
    </dgm:pt>
    <dgm:pt modelId="{EEE7F12D-1CD7-4BFE-90F0-20E6DAC4A211}" type="pres">
      <dgm:prSet presAssocID="{1F2C1C74-60CD-4873-A9E2-946B99F5997F}" presName="tx1" presStyleLbl="revTx" presStyleIdx="0" presStyleCnt="3" custScaleY="101002"/>
      <dgm:spPr/>
    </dgm:pt>
    <dgm:pt modelId="{BDF6E368-16AF-478F-B7C2-BB2B80A38354}" type="pres">
      <dgm:prSet presAssocID="{1F2C1C74-60CD-4873-A9E2-946B99F5997F}" presName="vert1" presStyleCnt="0"/>
      <dgm:spPr/>
    </dgm:pt>
    <dgm:pt modelId="{7929608C-D33A-4488-B134-6F266CE56F30}" type="pres">
      <dgm:prSet presAssocID="{2592B29C-F96C-4A9D-BEF8-E49135D99409}" presName="thickLine" presStyleLbl="alignNode1" presStyleIdx="1" presStyleCnt="3"/>
      <dgm:spPr/>
    </dgm:pt>
    <dgm:pt modelId="{A35C97E4-BA8C-4811-A1E0-5CEBEA67E231}" type="pres">
      <dgm:prSet presAssocID="{2592B29C-F96C-4A9D-BEF8-E49135D99409}" presName="horz1" presStyleCnt="0"/>
      <dgm:spPr/>
    </dgm:pt>
    <dgm:pt modelId="{6EF6E1DE-BED4-41E3-BAE6-9EB5CEA4903B}" type="pres">
      <dgm:prSet presAssocID="{2592B29C-F96C-4A9D-BEF8-E49135D99409}" presName="tx1" presStyleLbl="revTx" presStyleIdx="1" presStyleCnt="3"/>
      <dgm:spPr/>
    </dgm:pt>
    <dgm:pt modelId="{3D29DBAD-91CB-4C07-9E99-94D6324C14FD}" type="pres">
      <dgm:prSet presAssocID="{2592B29C-F96C-4A9D-BEF8-E49135D99409}" presName="vert1" presStyleCnt="0"/>
      <dgm:spPr/>
    </dgm:pt>
    <dgm:pt modelId="{00428F6D-A516-4A0C-BC09-BA8F4AE7554C}" type="pres">
      <dgm:prSet presAssocID="{E7641740-8F3A-48F2-9B78-3764659259CC}" presName="thickLine" presStyleLbl="alignNode1" presStyleIdx="2" presStyleCnt="3"/>
      <dgm:spPr/>
    </dgm:pt>
    <dgm:pt modelId="{4AC7F376-3E3D-4CAA-AC97-9956B77948BB}" type="pres">
      <dgm:prSet presAssocID="{E7641740-8F3A-48F2-9B78-3764659259CC}" presName="horz1" presStyleCnt="0"/>
      <dgm:spPr/>
    </dgm:pt>
    <dgm:pt modelId="{F11B9BDB-E9AB-4417-826E-E25AEEB2DE92}" type="pres">
      <dgm:prSet presAssocID="{E7641740-8F3A-48F2-9B78-3764659259CC}" presName="tx1" presStyleLbl="revTx" presStyleIdx="2" presStyleCnt="3" custFlipVert="1" custScaleY="5711"/>
      <dgm:spPr/>
    </dgm:pt>
    <dgm:pt modelId="{9F1E56CA-8FCD-4E99-9618-B0ED040AC286}" type="pres">
      <dgm:prSet presAssocID="{E7641740-8F3A-48F2-9B78-3764659259CC}" presName="vert1" presStyleCnt="0"/>
      <dgm:spPr/>
    </dgm:pt>
  </dgm:ptLst>
  <dgm:cxnLst>
    <dgm:cxn modelId="{BC39FF15-F192-4A91-83A4-00C2D7F5FBC4}" srcId="{EEFC2659-4199-4849-B845-CE62D4366FD4}" destId="{E7641740-8F3A-48F2-9B78-3764659259CC}" srcOrd="2" destOrd="0" parTransId="{872D6AB0-A257-4CE1-81FF-8AC47779EC07}" sibTransId="{2BAB37B5-F22E-457F-8057-32BF465CD856}"/>
    <dgm:cxn modelId="{59BF525D-4AA7-48F2-9649-745A6B486A12}" type="presOf" srcId="{E7641740-8F3A-48F2-9B78-3764659259CC}" destId="{F11B9BDB-E9AB-4417-826E-E25AEEB2DE92}" srcOrd="0" destOrd="0" presId="urn:microsoft.com/office/officeart/2008/layout/LinedList"/>
    <dgm:cxn modelId="{81BC6150-E032-47BD-BBD6-B2FF2E62D97E}" type="presOf" srcId="{2592B29C-F96C-4A9D-BEF8-E49135D99409}" destId="{6EF6E1DE-BED4-41E3-BAE6-9EB5CEA4903B}" srcOrd="0" destOrd="0" presId="urn:microsoft.com/office/officeart/2008/layout/LinedList"/>
    <dgm:cxn modelId="{82B096A8-E3A6-4322-A26E-996089144803}" srcId="{EEFC2659-4199-4849-B845-CE62D4366FD4}" destId="{2592B29C-F96C-4A9D-BEF8-E49135D99409}" srcOrd="1" destOrd="0" parTransId="{8DEE98B1-3140-4835-B911-00CE17594A1A}" sibTransId="{293A08A7-6541-4BD5-8AAF-A7AFE0575FA7}"/>
    <dgm:cxn modelId="{99742BCF-17C7-47EF-8AE6-577A70E46832}" type="presOf" srcId="{EEFC2659-4199-4849-B845-CE62D4366FD4}" destId="{B69B19FD-BC54-406A-9EAE-EED483D1C67B}" srcOrd="0" destOrd="0" presId="urn:microsoft.com/office/officeart/2008/layout/LinedList"/>
    <dgm:cxn modelId="{00B2DED6-1F77-4215-8FD3-28DF4A3D9E15}" type="presOf" srcId="{1F2C1C74-60CD-4873-A9E2-946B99F5997F}" destId="{EEE7F12D-1CD7-4BFE-90F0-20E6DAC4A211}" srcOrd="0" destOrd="0" presId="urn:microsoft.com/office/officeart/2008/layout/LinedList"/>
    <dgm:cxn modelId="{A2622EE2-4BB0-4539-9CF7-B89CFFFEF229}" srcId="{EEFC2659-4199-4849-B845-CE62D4366FD4}" destId="{1F2C1C74-60CD-4873-A9E2-946B99F5997F}" srcOrd="0" destOrd="0" parTransId="{CBE75F9D-17C2-4E27-88D9-B3C19C6BA081}" sibTransId="{06D982B1-C8EF-41D3-AD85-846529864968}"/>
    <dgm:cxn modelId="{C6D2F569-749E-4ACE-9684-BE983848A88A}" type="presParOf" srcId="{B69B19FD-BC54-406A-9EAE-EED483D1C67B}" destId="{BA46CF1B-C9B5-49D2-9AF4-5A4FDAA9C9FB}" srcOrd="0" destOrd="0" presId="urn:microsoft.com/office/officeart/2008/layout/LinedList"/>
    <dgm:cxn modelId="{9D0DA5E8-B9CC-441E-8FBB-39887D16E318}" type="presParOf" srcId="{B69B19FD-BC54-406A-9EAE-EED483D1C67B}" destId="{D2BDF332-2F30-4361-AE27-F655484B6266}" srcOrd="1" destOrd="0" presId="urn:microsoft.com/office/officeart/2008/layout/LinedList"/>
    <dgm:cxn modelId="{193DB689-CD7F-42B4-8762-5FB962C892A5}" type="presParOf" srcId="{D2BDF332-2F30-4361-AE27-F655484B6266}" destId="{EEE7F12D-1CD7-4BFE-90F0-20E6DAC4A211}" srcOrd="0" destOrd="0" presId="urn:microsoft.com/office/officeart/2008/layout/LinedList"/>
    <dgm:cxn modelId="{980E08BE-CA01-4411-B7E7-F449C8F28104}" type="presParOf" srcId="{D2BDF332-2F30-4361-AE27-F655484B6266}" destId="{BDF6E368-16AF-478F-B7C2-BB2B80A38354}" srcOrd="1" destOrd="0" presId="urn:microsoft.com/office/officeart/2008/layout/LinedList"/>
    <dgm:cxn modelId="{F4529A2F-1980-450E-A21F-48A11343734B}" type="presParOf" srcId="{B69B19FD-BC54-406A-9EAE-EED483D1C67B}" destId="{7929608C-D33A-4488-B134-6F266CE56F30}" srcOrd="2" destOrd="0" presId="urn:microsoft.com/office/officeart/2008/layout/LinedList"/>
    <dgm:cxn modelId="{3FADC561-C4DF-4B82-8077-792FD62D9322}" type="presParOf" srcId="{B69B19FD-BC54-406A-9EAE-EED483D1C67B}" destId="{A35C97E4-BA8C-4811-A1E0-5CEBEA67E231}" srcOrd="3" destOrd="0" presId="urn:microsoft.com/office/officeart/2008/layout/LinedList"/>
    <dgm:cxn modelId="{E2482B9E-E7DD-458E-B37F-91068B396213}" type="presParOf" srcId="{A35C97E4-BA8C-4811-A1E0-5CEBEA67E231}" destId="{6EF6E1DE-BED4-41E3-BAE6-9EB5CEA4903B}" srcOrd="0" destOrd="0" presId="urn:microsoft.com/office/officeart/2008/layout/LinedList"/>
    <dgm:cxn modelId="{2140FBDD-EF78-4954-9190-83D3C9333D8D}" type="presParOf" srcId="{A35C97E4-BA8C-4811-A1E0-5CEBEA67E231}" destId="{3D29DBAD-91CB-4C07-9E99-94D6324C14FD}" srcOrd="1" destOrd="0" presId="urn:microsoft.com/office/officeart/2008/layout/LinedList"/>
    <dgm:cxn modelId="{5A5CDFFD-E206-49B2-8BDF-78747069ECA6}" type="presParOf" srcId="{B69B19FD-BC54-406A-9EAE-EED483D1C67B}" destId="{00428F6D-A516-4A0C-BC09-BA8F4AE7554C}" srcOrd="4" destOrd="0" presId="urn:microsoft.com/office/officeart/2008/layout/LinedList"/>
    <dgm:cxn modelId="{941C9002-5DD3-4733-BCAE-C99AAECE2723}" type="presParOf" srcId="{B69B19FD-BC54-406A-9EAE-EED483D1C67B}" destId="{4AC7F376-3E3D-4CAA-AC97-9956B77948BB}" srcOrd="5" destOrd="0" presId="urn:microsoft.com/office/officeart/2008/layout/LinedList"/>
    <dgm:cxn modelId="{1DF3BF3E-813A-4F8A-8EF2-2EEF748B7F09}" type="presParOf" srcId="{4AC7F376-3E3D-4CAA-AC97-9956B77948BB}" destId="{F11B9BDB-E9AB-4417-826E-E25AEEB2DE92}" srcOrd="0" destOrd="0" presId="urn:microsoft.com/office/officeart/2008/layout/LinedList"/>
    <dgm:cxn modelId="{2514E7E8-76BC-4DAF-8584-E4E7881C9FFD}" type="presParOf" srcId="{4AC7F376-3E3D-4CAA-AC97-9956B77948BB}" destId="{9F1E56CA-8FCD-4E99-9618-B0ED040AC28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46CF1B-C9B5-49D2-9AF4-5A4FDAA9C9FB}">
      <dsp:nvSpPr>
        <dsp:cNvPr id="0" name=""/>
        <dsp:cNvSpPr/>
      </dsp:nvSpPr>
      <dsp:spPr>
        <a:xfrm>
          <a:off x="0" y="1416"/>
          <a:ext cx="6195645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E7F12D-1CD7-4BFE-90F0-20E6DAC4A211}">
      <dsp:nvSpPr>
        <dsp:cNvPr id="0" name=""/>
        <dsp:cNvSpPr/>
      </dsp:nvSpPr>
      <dsp:spPr>
        <a:xfrm>
          <a:off x="0" y="1416"/>
          <a:ext cx="6183551" cy="1838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latin typeface="Calibri Light" panose="020F0302020204030204"/>
            </a:rPr>
            <a:t>VisualStudio</a:t>
          </a:r>
          <a:r>
            <a:rPr lang="en-US" sz="3600" kern="1200" dirty="0"/>
            <a:t> - </a:t>
          </a:r>
          <a:r>
            <a:rPr lang="en-US" sz="3600" kern="1200" dirty="0">
              <a:latin typeface="Calibri Light" panose="020F0302020204030204"/>
            </a:rPr>
            <a:t>Для создания логики и кода приложения</a:t>
          </a:r>
          <a:endParaRPr lang="en-US" sz="3600" kern="1200" dirty="0"/>
        </a:p>
      </dsp:txBody>
      <dsp:txXfrm>
        <a:off x="0" y="1416"/>
        <a:ext cx="6183551" cy="1838539"/>
      </dsp:txXfrm>
    </dsp:sp>
    <dsp:sp modelId="{7929608C-D33A-4488-B134-6F266CE56F30}">
      <dsp:nvSpPr>
        <dsp:cNvPr id="0" name=""/>
        <dsp:cNvSpPr/>
      </dsp:nvSpPr>
      <dsp:spPr>
        <a:xfrm>
          <a:off x="0" y="1839956"/>
          <a:ext cx="6195645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F6E1DE-BED4-41E3-BAE6-9EB5CEA4903B}">
      <dsp:nvSpPr>
        <dsp:cNvPr id="0" name=""/>
        <dsp:cNvSpPr/>
      </dsp:nvSpPr>
      <dsp:spPr>
        <a:xfrm>
          <a:off x="0" y="1839956"/>
          <a:ext cx="6195645" cy="1820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SQL Server Management Studio -</a:t>
          </a:r>
          <a:r>
            <a:rPr lang="en-US" sz="3600" kern="1200" dirty="0">
              <a:latin typeface="Calibri Light" panose="020F0302020204030204"/>
            </a:rPr>
            <a:t> Для создания ERD-диаграммы.</a:t>
          </a:r>
          <a:endParaRPr lang="en-US" sz="3600" kern="1200" dirty="0"/>
        </a:p>
      </dsp:txBody>
      <dsp:txXfrm>
        <a:off x="0" y="1839956"/>
        <a:ext cx="6195645" cy="1820300"/>
      </dsp:txXfrm>
    </dsp:sp>
    <dsp:sp modelId="{00428F6D-A516-4A0C-BC09-BA8F4AE7554C}">
      <dsp:nvSpPr>
        <dsp:cNvPr id="0" name=""/>
        <dsp:cNvSpPr/>
      </dsp:nvSpPr>
      <dsp:spPr>
        <a:xfrm>
          <a:off x="0" y="3660256"/>
          <a:ext cx="6195645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B9BDB-E9AB-4417-826E-E25AEEB2DE92}">
      <dsp:nvSpPr>
        <dsp:cNvPr id="0" name=""/>
        <dsp:cNvSpPr/>
      </dsp:nvSpPr>
      <dsp:spPr>
        <a:xfrm flipV="1">
          <a:off x="0" y="3660256"/>
          <a:ext cx="6195645" cy="103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t" anchorCtr="0">
          <a:noAutofit/>
        </a:bodyPr>
        <a:lstStyle/>
        <a:p>
          <a:pPr marL="0" lvl="0" indent="0" algn="l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 rot="10800000">
        <a:off x="0" y="3660256"/>
        <a:ext cx="6195645" cy="1039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9F9992-3D77-48FB-90B4-642BBB75571C}" type="datetimeFigureOut">
              <a:rPr lang="ru-RU" smtClean="0"/>
              <a:t>10.06.2022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95626C-A5E4-46AA-98D5-DAF31665A9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4304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960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55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12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6014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56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125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586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708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81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91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23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071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874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1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31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228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6/10/2022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40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4C5536-7B49-4B38-4ECE-5604FBA879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400" y="1285245"/>
            <a:ext cx="9448800" cy="1825096"/>
          </a:xfrm>
        </p:spPr>
        <p:txBody>
          <a:bodyPr>
            <a:noAutofit/>
          </a:bodyPr>
          <a:lstStyle/>
          <a:p>
            <a:r>
              <a:rPr lang="ru-RU" sz="3200" cap="all" dirty="0">
                <a:solidFill>
                  <a:srgbClr val="080808"/>
                </a:solidFill>
                <a:ea typeface="+mj-lt"/>
                <a:cs typeface="Times New Roman" panose="02020603050405020304" pitchFamily="18" charset="0"/>
              </a:rPr>
              <a:t>КУРСОВОЙ ПРОЕКТ НА ТЕМУ</a:t>
            </a:r>
            <a:br>
              <a:rPr lang="ru-RU" sz="3200" cap="all" dirty="0">
                <a:solidFill>
                  <a:srgbClr val="080808"/>
                </a:solidFill>
                <a:ea typeface="+mj-lt"/>
                <a:cs typeface="Times New Roman" panose="02020603050405020304" pitchFamily="18" charset="0"/>
              </a:rPr>
            </a:br>
            <a:r>
              <a:rPr lang="ru-RU" sz="3200" dirty="0"/>
              <a:t>«АРМ регистрации постояльцев в гостинице»</a:t>
            </a:r>
            <a:endParaRPr lang="ru-RU" sz="32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551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D89852-08B2-EE06-E3B5-945ED5D81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0480" y="772160"/>
            <a:ext cx="3769360" cy="1361439"/>
          </a:xfrm>
        </p:spPr>
        <p:txBody>
          <a:bodyPr>
            <a:normAutofit/>
          </a:bodyPr>
          <a:lstStyle/>
          <a:p>
            <a:r>
              <a:rPr lang="ru-RU" sz="4000" dirty="0"/>
              <a:t>  Интерфейс услуг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540E19-2506-9DF4-8BDF-58EB93B8B3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2" y="167640"/>
            <a:ext cx="6172288" cy="652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02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B69AB9-2384-4C57-E407-016EB61FB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1261" y="369276"/>
            <a:ext cx="9170377" cy="779793"/>
          </a:xfrm>
        </p:spPr>
        <p:txBody>
          <a:bodyPr>
            <a:normAutofit fontScale="90000"/>
          </a:bodyPr>
          <a:lstStyle/>
          <a:p>
            <a:r>
              <a:rPr lang="ru-RU" sz="4000" dirty="0"/>
              <a:t>Интерфейс Забронировать номер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8B0D2A-44B4-2074-C167-6BA472495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2899" y="1365780"/>
            <a:ext cx="5110855" cy="438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335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B69AB9-2384-4C57-E407-016EB61FB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8124" y="360484"/>
            <a:ext cx="7754814" cy="788586"/>
          </a:xfrm>
        </p:spPr>
        <p:txBody>
          <a:bodyPr>
            <a:normAutofit fontScale="90000"/>
          </a:bodyPr>
          <a:lstStyle/>
          <a:p>
            <a:r>
              <a:rPr lang="ru-RU" sz="4000" dirty="0"/>
              <a:t>Интерфейс Оплатить услуги</a:t>
            </a:r>
          </a:p>
        </p:txBody>
      </p:sp>
      <p:pic>
        <p:nvPicPr>
          <p:cNvPr id="4" name="Рисунок 3" descr="Изображение выглядит как текст, внутренний, потолок, стол&#10;&#10;Автоматически созданное описание">
            <a:extLst>
              <a:ext uri="{FF2B5EF4-FFF2-40B4-BE49-F238E27FC236}">
                <a16:creationId xmlns:a16="http://schemas.microsoft.com/office/drawing/2014/main" id="{7137DB93-2C34-2BDE-140F-AA5A262B9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615" y="1397968"/>
            <a:ext cx="6174732" cy="509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308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265F54-E50B-792B-4A4D-6EE230F69E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просмотр</a:t>
            </a:r>
          </a:p>
        </p:txBody>
      </p:sp>
    </p:spTree>
    <p:extLst>
      <p:ext uri="{BB962C8B-B14F-4D97-AF65-F5344CB8AC3E}">
        <p14:creationId xmlns:p14="http://schemas.microsoft.com/office/powerpoint/2010/main" val="3537919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A11202-489F-DBE5-B063-177D932C0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353" y="475686"/>
            <a:ext cx="9794240" cy="685800"/>
          </a:xfrm>
        </p:spPr>
        <p:txBody>
          <a:bodyPr>
            <a:normAutofit/>
          </a:bodyPr>
          <a:lstStyle/>
          <a:p>
            <a:r>
              <a:rPr lang="ru-RU" sz="3600" dirty="0">
                <a:cs typeface="Times New Roman" panose="02020603050405020304" pitchFamily="18" charset="0"/>
              </a:rPr>
              <a:t>Цели и задачи курсового проекта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1AF0089-A001-71F8-CE06-4EA8DF961C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1115" y="1890346"/>
            <a:ext cx="9381394" cy="4783016"/>
          </a:xfrm>
        </p:spPr>
        <p:txBody>
          <a:bodyPr>
            <a:normAutofit fontScale="92500" lnSpcReduction="20000"/>
          </a:bodyPr>
          <a:lstStyle/>
          <a:p>
            <a:pPr lvl="0" rtl="0"/>
            <a:endParaRPr lang="ru-RU" dirty="0"/>
          </a:p>
          <a:p>
            <a:pPr lvl="0" rtl="0"/>
            <a:endParaRPr lang="ru-RU" dirty="0"/>
          </a:p>
          <a:p>
            <a:pPr lvl="0" rtl="0"/>
            <a:r>
              <a:rPr lang="ru-RU" dirty="0"/>
              <a:t>повышение защиты  и безопасности стандартных данных клиентов гостиницы </a:t>
            </a:r>
          </a:p>
          <a:p>
            <a:r>
              <a:rPr lang="ru-RU" dirty="0"/>
              <a:t>повышение  быстрой и легкой регистрации постояльцев;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/>
              <a:t>формирование требований к программному приложению;</a:t>
            </a:r>
            <a:r>
              <a:rPr lang="ru-RU" dirty="0">
                <a:latin typeface="Calibri Light" panose="020F0302020204030204"/>
              </a:rPr>
              <a:t> </a:t>
            </a:r>
            <a:endParaRPr lang="ru-RU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/>
              <a:t>разработка и реализация базы данных программного приложения;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/>
              <a:t>разработка и реализация программного приложения в клиент-серверной технологии;</a:t>
            </a:r>
            <a:r>
              <a:rPr lang="ru-RU" dirty="0">
                <a:latin typeface="Calibri Light" panose="020F0302020204030204"/>
              </a:rPr>
              <a:t> </a:t>
            </a:r>
            <a:endParaRPr lang="ru-RU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/>
              <a:t>тестирование программного приложения;</a:t>
            </a:r>
            <a:r>
              <a:rPr lang="ru-RU" dirty="0">
                <a:latin typeface="Calibri Light" panose="020F0302020204030204"/>
              </a:rPr>
              <a:t> </a:t>
            </a:r>
            <a:endParaRPr lang="ru-RU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/>
              <a:t>разработка сопроводительной документации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739F48A-4AA5-FA97-3ECC-2CFADB852E92}"/>
              </a:ext>
            </a:extLst>
          </p:cNvPr>
          <p:cNvSpPr/>
          <p:nvPr/>
        </p:nvSpPr>
        <p:spPr>
          <a:xfrm>
            <a:off x="1011115" y="1814270"/>
            <a:ext cx="1661747" cy="542969"/>
          </a:xfrm>
          <a:prstGeom prst="rect">
            <a:avLst/>
          </a:prstGeom>
          <a:solidFill>
            <a:srgbClr val="7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                                                          Цели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A4B222F-2446-7382-898F-6726BF70DD21}"/>
              </a:ext>
            </a:extLst>
          </p:cNvPr>
          <p:cNvSpPr/>
          <p:nvPr/>
        </p:nvSpPr>
        <p:spPr>
          <a:xfrm>
            <a:off x="1063870" y="3596054"/>
            <a:ext cx="1758462" cy="685800"/>
          </a:xfrm>
          <a:prstGeom prst="rect">
            <a:avLst/>
          </a:prstGeom>
          <a:solidFill>
            <a:srgbClr val="7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Задачи</a:t>
            </a:r>
          </a:p>
        </p:txBody>
      </p:sp>
    </p:spTree>
    <p:extLst>
      <p:ext uri="{BB962C8B-B14F-4D97-AF65-F5344CB8AC3E}">
        <p14:creationId xmlns:p14="http://schemas.microsoft.com/office/powerpoint/2010/main" val="2750947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7AC404-22A7-37D3-4187-DC3CED008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0394" y="861645"/>
            <a:ext cx="8299938" cy="791309"/>
          </a:xfrm>
        </p:spPr>
        <p:txBody>
          <a:bodyPr>
            <a:normAutofit/>
          </a:bodyPr>
          <a:lstStyle/>
          <a:p>
            <a:r>
              <a:rPr lang="ru-RU" sz="4000" dirty="0"/>
              <a:t>Средства разработки</a:t>
            </a:r>
          </a:p>
        </p:txBody>
      </p:sp>
      <p:graphicFrame>
        <p:nvGraphicFramePr>
          <p:cNvPr id="4" name="TextBox 14">
            <a:extLst>
              <a:ext uri="{FF2B5EF4-FFF2-40B4-BE49-F238E27FC236}">
                <a16:creationId xmlns:a16="http://schemas.microsoft.com/office/drawing/2014/main" id="{00AF2175-441F-EC1B-B719-27110E3431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2197820"/>
              </p:ext>
            </p:extLst>
          </p:nvPr>
        </p:nvGraphicFramePr>
        <p:xfrm>
          <a:off x="5310554" y="2453054"/>
          <a:ext cx="6195646" cy="37656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037225-C3C6-A00A-6580-2FE89EF492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370" y="4326842"/>
            <a:ext cx="1899138" cy="1899138"/>
          </a:xfrm>
          <a:prstGeom prst="rect">
            <a:avLst/>
          </a:prstGeom>
        </p:spPr>
      </p:pic>
      <p:pic>
        <p:nvPicPr>
          <p:cNvPr id="6" name="Рисунок 14">
            <a:extLst>
              <a:ext uri="{FF2B5EF4-FFF2-40B4-BE49-F238E27FC236}">
                <a16:creationId xmlns:a16="http://schemas.microsoft.com/office/drawing/2014/main" id="{76240C09-DE60-B1A7-2A38-754D1C95EFA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795" r="7955"/>
          <a:stretch/>
        </p:blipFill>
        <p:spPr>
          <a:xfrm>
            <a:off x="2892670" y="2361449"/>
            <a:ext cx="1899138" cy="1899138"/>
          </a:xfrm>
          <a:custGeom>
            <a:avLst/>
            <a:gdLst/>
            <a:ahLst/>
            <a:cxnLst/>
            <a:rect l="l" t="t" r="r" b="b"/>
            <a:pathLst>
              <a:path w="4291285" h="4291285">
                <a:moveTo>
                  <a:pt x="2145643" y="0"/>
                </a:moveTo>
                <a:lnTo>
                  <a:pt x="4291285" y="2145643"/>
                </a:lnTo>
                <a:lnTo>
                  <a:pt x="2145643" y="4291285"/>
                </a:lnTo>
                <a:lnTo>
                  <a:pt x="0" y="214564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13225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B7626C8E-FB50-4909-8D9D-09E34A8DBF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AED006F-534E-46AA-A794-9DAA58BAB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F7CA5-36E0-8B0F-2ACF-940841997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9505" y="142022"/>
            <a:ext cx="6132990" cy="7247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dirty="0"/>
              <a:t>EDR - диаграмма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9B418AE-0E4F-784C-EC31-9769FD22E0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2449" y="1008798"/>
            <a:ext cx="6930046" cy="548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608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E2855-BB3D-7A6B-2F75-B5022EB6E8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787405"/>
            <a:ext cx="8219440" cy="685800"/>
          </a:xfrm>
        </p:spPr>
        <p:txBody>
          <a:bodyPr>
            <a:normAutofit/>
          </a:bodyPr>
          <a:lstStyle/>
          <a:p>
            <a:r>
              <a:rPr lang="ru-RU" sz="4000" dirty="0">
                <a:cs typeface="Calibri Light"/>
              </a:rPr>
              <a:t>Руководство по стилю</a:t>
            </a:r>
            <a:endParaRPr lang="ru-RU" sz="4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BFEDF6E-5B1A-BF3B-3143-5E0E5939C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9600" y="1381760"/>
            <a:ext cx="2905760" cy="1056640"/>
          </a:xfrm>
        </p:spPr>
        <p:txBody>
          <a:bodyPr/>
          <a:lstStyle/>
          <a:p>
            <a:r>
              <a:rPr lang="ru-RU" dirty="0"/>
              <a:t>Основные цвета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6CBD97B-7AD0-7025-EA88-728F5D679EB6}"/>
              </a:ext>
            </a:extLst>
          </p:cNvPr>
          <p:cNvSpPr/>
          <p:nvPr/>
        </p:nvSpPr>
        <p:spPr>
          <a:xfrm>
            <a:off x="6359290" y="2592944"/>
            <a:ext cx="1422400" cy="685800"/>
          </a:xfrm>
          <a:prstGeom prst="rect">
            <a:avLst/>
          </a:prstGeom>
          <a:solidFill>
            <a:srgbClr val="7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5EE4466-E3A3-C14C-1F17-11E1AF556AD4}"/>
              </a:ext>
            </a:extLst>
          </p:cNvPr>
          <p:cNvSpPr/>
          <p:nvPr/>
        </p:nvSpPr>
        <p:spPr>
          <a:xfrm>
            <a:off x="7781690" y="2592944"/>
            <a:ext cx="1422400" cy="685800"/>
          </a:xfrm>
          <a:prstGeom prst="rect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B197429-A693-8698-72C6-2CA5970FECB6}"/>
              </a:ext>
            </a:extLst>
          </p:cNvPr>
          <p:cNvSpPr/>
          <p:nvPr/>
        </p:nvSpPr>
        <p:spPr>
          <a:xfrm>
            <a:off x="9204090" y="2592944"/>
            <a:ext cx="1422400" cy="685800"/>
          </a:xfrm>
          <a:prstGeom prst="rect">
            <a:avLst/>
          </a:prstGeom>
          <a:solidFill>
            <a:srgbClr val="FFA5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4840451-E19B-D41C-7789-B33575F66C21}"/>
              </a:ext>
            </a:extLst>
          </p:cNvPr>
          <p:cNvSpPr/>
          <p:nvPr/>
        </p:nvSpPr>
        <p:spPr>
          <a:xfrm>
            <a:off x="10741547" y="2592944"/>
            <a:ext cx="1422400" cy="685800"/>
          </a:xfrm>
          <a:prstGeom prst="rect">
            <a:avLst/>
          </a:prstGeom>
          <a:solidFill>
            <a:srgbClr val="FF5C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13ADB1F-9E0A-3E55-F5E6-093B2E2FD368}"/>
              </a:ext>
            </a:extLst>
          </p:cNvPr>
          <p:cNvSpPr/>
          <p:nvPr/>
        </p:nvSpPr>
        <p:spPr>
          <a:xfrm>
            <a:off x="6360184" y="3345820"/>
            <a:ext cx="1234663" cy="3028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#7000ff</a:t>
            </a:r>
            <a:endParaRPr lang="ru-RU" sz="16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B44F407-FA3F-F533-E392-4F93C07BEBE6}"/>
              </a:ext>
            </a:extLst>
          </p:cNvPr>
          <p:cNvSpPr/>
          <p:nvPr/>
        </p:nvSpPr>
        <p:spPr>
          <a:xfrm>
            <a:off x="10835416" y="3371268"/>
            <a:ext cx="1234663" cy="2601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#FF5C00</a:t>
            </a:r>
            <a:endParaRPr lang="ru-RU" sz="16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69B2184-622F-784C-4DD0-B1D6AE7B17D4}"/>
              </a:ext>
            </a:extLst>
          </p:cNvPr>
          <p:cNvSpPr/>
          <p:nvPr/>
        </p:nvSpPr>
        <p:spPr>
          <a:xfrm>
            <a:off x="9230113" y="3352586"/>
            <a:ext cx="1422400" cy="2601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  <a:ea typeface="+mn-lt"/>
                <a:cs typeface="+mn-lt"/>
              </a:rPr>
              <a:t>#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FFA500</a:t>
            </a:r>
            <a:endParaRPr lang="ru-RU" sz="16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352CADC-AD13-DFDB-D691-0B7DE9C994E4}"/>
              </a:ext>
            </a:extLst>
          </p:cNvPr>
          <p:cNvSpPr/>
          <p:nvPr/>
        </p:nvSpPr>
        <p:spPr>
          <a:xfrm>
            <a:off x="7812547" y="3338037"/>
            <a:ext cx="1234663" cy="2560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  <a:ea typeface="+mn-lt"/>
                <a:cs typeface="+mn-lt"/>
              </a:rPr>
              <a:t>#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00FFFF</a:t>
            </a:r>
            <a:endParaRPr lang="ru-RU" sz="16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1944434-6EE7-3488-46B8-3086720F0119}"/>
              </a:ext>
            </a:extLst>
          </p:cNvPr>
          <p:cNvSpPr/>
          <p:nvPr/>
        </p:nvSpPr>
        <p:spPr>
          <a:xfrm>
            <a:off x="6792546" y="4332820"/>
            <a:ext cx="1767254" cy="553916"/>
          </a:xfrm>
          <a:prstGeom prst="rect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кнопка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96EA8B-3C4E-0D4C-980D-AA197172CBD9}"/>
              </a:ext>
            </a:extLst>
          </p:cNvPr>
          <p:cNvSpPr txBox="1"/>
          <p:nvPr/>
        </p:nvSpPr>
        <p:spPr>
          <a:xfrm>
            <a:off x="6674239" y="3832802"/>
            <a:ext cx="2578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Кнопки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EEF44A-0B46-CCCB-F63B-461E681EA1F6}"/>
              </a:ext>
            </a:extLst>
          </p:cNvPr>
          <p:cNvSpPr txBox="1"/>
          <p:nvPr/>
        </p:nvSpPr>
        <p:spPr>
          <a:xfrm>
            <a:off x="1351818" y="5356666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2363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529820-C82D-F0D2-AD1D-66B0195F7C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87410" y="1803405"/>
            <a:ext cx="6132990" cy="1825096"/>
          </a:xfrm>
        </p:spPr>
        <p:txBody>
          <a:bodyPr>
            <a:normAutofit/>
          </a:bodyPr>
          <a:lstStyle/>
          <a:p>
            <a:r>
              <a:rPr lang="ru-RU"/>
              <a:t>Авторизация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13D8D8B-3D56-771F-D975-BB3369AD9D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7410" y="3632201"/>
            <a:ext cx="6132990" cy="685800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1100">
                <a:cs typeface="Calibri"/>
              </a:rPr>
              <a:t>Проверка на корректность введенных логина и пароля</a:t>
            </a:r>
          </a:p>
          <a:p>
            <a:pPr marL="285750" indent="-285750">
              <a:buFont typeface="Arial"/>
              <a:buChar char="•"/>
            </a:pPr>
            <a:r>
              <a:rPr lang="ru-RU" sz="1100">
                <a:cs typeface="Calibri"/>
              </a:rPr>
              <a:t>Проверка на наличие пользователя с введенными данными в базе данных приложения</a:t>
            </a:r>
          </a:p>
          <a:p>
            <a:endParaRPr lang="ru-RU" sz="110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4AE042-12C0-9BA3-97C2-883E6BA7B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233" y="1801368"/>
            <a:ext cx="2181941" cy="266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E366D-8602-ED03-416E-0D48DE943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3680" y="848365"/>
            <a:ext cx="3728720" cy="990595"/>
          </a:xfrm>
        </p:spPr>
        <p:txBody>
          <a:bodyPr>
            <a:normAutofit/>
          </a:bodyPr>
          <a:lstStyle/>
          <a:p>
            <a:r>
              <a:rPr lang="ru-RU" sz="4000" dirty="0"/>
              <a:t>Регистрация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B57D8B-EC9E-E2BB-C97E-791A4AE20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5840" y="2738120"/>
            <a:ext cx="4724400" cy="1742439"/>
          </a:xfrm>
        </p:spPr>
        <p:txBody>
          <a:bodyPr>
            <a:normAutofit fontScale="925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Проверка на корректность введенных данных о пользователе</a:t>
            </a:r>
            <a:endParaRPr lang="en-US" sz="2000" dirty="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Проверка на наличие аналогичных данных в бд</a:t>
            </a:r>
            <a:endParaRPr lang="en-US" sz="2000" dirty="0">
              <a:cs typeface="Calibri"/>
            </a:endParaRP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9E0EFF2-5266-0795-9577-31D4B1D75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67" y="3958896"/>
            <a:ext cx="1828550" cy="266537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EAE8911-0B90-4463-1E45-E79C72004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625" y="3985513"/>
            <a:ext cx="1952375" cy="261214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0D71CC9-9F8E-373F-F495-DEB4E9C52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571" y="413239"/>
            <a:ext cx="485542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308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2E307A-E6B8-2D01-E7FF-B6D77F6D40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7400" y="1447800"/>
            <a:ext cx="4953000" cy="2180701"/>
          </a:xfrm>
        </p:spPr>
        <p:txBody>
          <a:bodyPr>
            <a:normAutofit/>
          </a:bodyPr>
          <a:lstStyle/>
          <a:p>
            <a:r>
              <a:rPr lang="en-US" sz="4000" kern="1200" dirty="0"/>
              <a:t>Интерфейс п</a:t>
            </a:r>
            <a:r>
              <a:rPr lang="ru-RU" sz="4000" kern="1200" dirty="0" err="1"/>
              <a:t>остояльцев</a:t>
            </a:r>
            <a:endParaRPr lang="ru-RU" sz="4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B601706-DA95-AD6A-ECE5-21975B20A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7" y="342900"/>
            <a:ext cx="5199983" cy="540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1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7244538-290E-40DA-A93A-14BB3E6CF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1999" cy="45437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7019CC-DD20-F032-E9CF-0FCF7864F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5888" y="673240"/>
            <a:ext cx="5951914" cy="3446373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pPr algn="r"/>
            <a:r>
              <a:rPr lang="en-US" sz="4800" kern="1200" dirty="0">
                <a:latin typeface="+mj-lt"/>
                <a:ea typeface="+mj-ea"/>
                <a:cs typeface="+mj-cs"/>
              </a:rPr>
              <a:t>Интерфейс</a:t>
            </a:r>
            <a:r>
              <a:rPr lang="ru-RU" sz="4800" kern="1200" dirty="0">
                <a:latin typeface="+mj-lt"/>
                <a:ea typeface="+mj-ea"/>
                <a:cs typeface="+mj-cs"/>
              </a:rPr>
              <a:t> Гостичных номеров</a:t>
            </a:r>
            <a:endParaRPr lang="ru-RU" sz="4800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B1DF3B3-9DBC-445D-AE4E-A62E5A9B8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96638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5">
            <a:extLst>
              <a:ext uri="{FF2B5EF4-FFF2-40B4-BE49-F238E27FC236}">
                <a16:creationId xmlns:a16="http://schemas.microsoft.com/office/drawing/2014/main" id="{F51F80E8-0CAC-410E-B59A-29FDDC357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9E13FF-43F6-9993-884B-46B98B746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861" y="268356"/>
            <a:ext cx="5137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1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1120</TotalTime>
  <Words>154</Words>
  <Application>Microsoft Office PowerPoint</Application>
  <PresentationFormat>Широкоэкранный</PresentationFormat>
  <Paragraphs>42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Century Gothic</vt:lpstr>
      <vt:lpstr>Consolas</vt:lpstr>
      <vt:lpstr>Times New Roman</vt:lpstr>
      <vt:lpstr>След самолета</vt:lpstr>
      <vt:lpstr>КУРСОВОЙ ПРОЕКТ НА ТЕМУ «АРМ регистрации постояльцев в гостинице»</vt:lpstr>
      <vt:lpstr>Цели и задачи курсового проекта</vt:lpstr>
      <vt:lpstr>Средства разработки</vt:lpstr>
      <vt:lpstr>EDR - диаграмма</vt:lpstr>
      <vt:lpstr>Руководство по стилю</vt:lpstr>
      <vt:lpstr>Авторизация</vt:lpstr>
      <vt:lpstr>Регистрация</vt:lpstr>
      <vt:lpstr>Интерфейс постояльцев</vt:lpstr>
      <vt:lpstr>Интерфейс Гостичных номеров</vt:lpstr>
      <vt:lpstr>  Интерфейс услуг</vt:lpstr>
      <vt:lpstr>Интерфейс Забронировать номер</vt:lpstr>
      <vt:lpstr>Интерфейс Оплатить услуги</vt:lpstr>
      <vt:lpstr>Спасибо за просмотр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КУРСОВОЙ ПРОЕКТ НА ТЕМУ «АРМ регистрации постояльцев в гостинице»</dc:title>
  <dc:creator>eleteozarin@mail.ru</dc:creator>
  <cp:lastModifiedBy>eleteozarin@mail.ru</cp:lastModifiedBy>
  <cp:revision>11</cp:revision>
  <dcterms:created xsi:type="dcterms:W3CDTF">2022-05-29T05:32:01Z</dcterms:created>
  <dcterms:modified xsi:type="dcterms:W3CDTF">2022-06-10T06:36:39Z</dcterms:modified>
</cp:coreProperties>
</file>

<file path=docProps/thumbnail.jpeg>
</file>